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60" r:id="rId5"/>
    <p:sldId id="263" r:id="rId6"/>
    <p:sldId id="261" r:id="rId7"/>
    <p:sldId id="257" r:id="rId8"/>
    <p:sldId id="267" r:id="rId9"/>
    <p:sldId id="258" r:id="rId10"/>
    <p:sldId id="266" r:id="rId11"/>
    <p:sldId id="259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2463-AE3C-4BBB-BBCA-A483323A077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8EEF-C0A0-47A0-BD30-2A55BE3B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9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2463-AE3C-4BBB-BBCA-A483323A077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8EEF-C0A0-47A0-BD30-2A55BE3B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21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2463-AE3C-4BBB-BBCA-A483323A077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8EEF-C0A0-47A0-BD30-2A55BE3B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7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2463-AE3C-4BBB-BBCA-A483323A077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8EEF-C0A0-47A0-BD30-2A55BE3B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4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2463-AE3C-4BBB-BBCA-A483323A077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8EEF-C0A0-47A0-BD30-2A55BE3B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9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2463-AE3C-4BBB-BBCA-A483323A077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8EEF-C0A0-47A0-BD30-2A55BE3B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17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2463-AE3C-4BBB-BBCA-A483323A077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8EEF-C0A0-47A0-BD30-2A55BE3B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6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2463-AE3C-4BBB-BBCA-A483323A077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8EEF-C0A0-47A0-BD30-2A55BE3B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3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2463-AE3C-4BBB-BBCA-A483323A077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8EEF-C0A0-47A0-BD30-2A55BE3B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08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2463-AE3C-4BBB-BBCA-A483323A077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8EEF-C0A0-47A0-BD30-2A55BE3B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31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2463-AE3C-4BBB-BBCA-A483323A077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98EEF-C0A0-47A0-BD30-2A55BE3B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16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E2463-AE3C-4BBB-BBCA-A483323A077C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98EEF-C0A0-47A0-BD30-2A55BE3B0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4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5104"/>
            <a:ext cx="8568951" cy="23752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3" y="114853"/>
            <a:ext cx="8712966" cy="489654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Инновационный </a:t>
            </a:r>
            <a:r>
              <a:rPr lang="ru-RU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образовательного процесса c использованием  дистанционной формы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обучения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4"/>
          <a:stretch/>
        </p:blipFill>
        <p:spPr>
          <a:xfrm>
            <a:off x="8028384" y="114852"/>
            <a:ext cx="965002" cy="1038109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227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991465"/>
              </p:ext>
            </p:extLst>
          </p:nvPr>
        </p:nvGraphicFramePr>
        <p:xfrm>
          <a:off x="67465" y="645575"/>
          <a:ext cx="7992887" cy="5929819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920567"/>
                <a:gridCol w="2262147"/>
                <a:gridCol w="2526490"/>
                <a:gridCol w="428191"/>
                <a:gridCol w="428191"/>
                <a:gridCol w="499555"/>
                <a:gridCol w="428191"/>
                <a:gridCol w="499555"/>
              </a:tblGrid>
              <a:tr h="3904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п/п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ФАМИЛИЯ, ИМЯ УЧАЩЕГОСЯ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ТЕМА В ШКОЛЕ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(последняя)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Номера тем в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MOODLE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17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18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6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Блудова</a:t>
                      </a:r>
                      <a:r>
                        <a:rPr lang="ru-RU" sz="1800" dirty="0">
                          <a:effectLst/>
                        </a:rPr>
                        <a:t> Анна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Морфологический разбор  глагола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66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Богомольская</a:t>
                      </a:r>
                      <a:r>
                        <a:rPr lang="ru-RU" sz="1800" dirty="0">
                          <a:effectLst/>
                        </a:rPr>
                        <a:t> Алеся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Изъявительное наклонение глагола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7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8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66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Жилинская</a:t>
                      </a:r>
                      <a:r>
                        <a:rPr lang="ru-RU" sz="1800" dirty="0">
                          <a:effectLst/>
                        </a:rPr>
                        <a:t> Мария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Морфологический разбор  глагола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12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13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735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Забавская Елизавета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Изменение глаголов 1 и 2 спряжения по лицам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10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66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Значкова Анастасия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Изъявительное наклонение глагола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7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8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66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Иванов Игорь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Изъявительное наклонение глагола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7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8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9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  <a:tr h="999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Кислейко Арианна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Условное и повелительное наклонения глаголов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8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9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4"/>
          <a:stretch/>
        </p:blipFill>
        <p:spPr>
          <a:xfrm>
            <a:off x="8028384" y="114852"/>
            <a:ext cx="965002" cy="1038109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680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4"/>
          <a:stretch/>
        </p:blipFill>
        <p:spPr>
          <a:xfrm>
            <a:off x="8028384" y="114852"/>
            <a:ext cx="965002" cy="1038109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50481"/>
            <a:ext cx="5976663" cy="2375282"/>
          </a:xfrm>
          <a:prstGeom prst="rect">
            <a:avLst/>
          </a:prstGeom>
        </p:spPr>
      </p:pic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8" y="3933056"/>
            <a:ext cx="3676728" cy="2664296"/>
          </a:xfr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07504" y="166569"/>
            <a:ext cx="4968552" cy="2246769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Не </a:t>
            </a:r>
            <a:r>
              <a:rPr lang="ru-RU" sz="2000" b="1" i="1" dirty="0">
                <a:solidFill>
                  <a:srgbClr val="FF0000"/>
                </a:solidFill>
              </a:rPr>
              <a:t>стыдись, что не знаешь. </a:t>
            </a:r>
          </a:p>
          <a:p>
            <a:pPr algn="r"/>
            <a:r>
              <a:rPr lang="ru-RU" sz="2000" b="1" i="1" dirty="0" smtClean="0">
                <a:solidFill>
                  <a:srgbClr val="FF0000"/>
                </a:solidFill>
              </a:rPr>
              <a:t>Стыдись</a:t>
            </a:r>
            <a:r>
              <a:rPr lang="ru-RU" sz="2000" b="1" i="1" dirty="0">
                <a:solidFill>
                  <a:srgbClr val="FF0000"/>
                </a:solidFill>
              </a:rPr>
              <a:t>, что не </a:t>
            </a:r>
            <a:r>
              <a:rPr lang="ru-RU" sz="2000" b="1" i="1" dirty="0" smtClean="0">
                <a:solidFill>
                  <a:srgbClr val="FF0000"/>
                </a:solidFill>
              </a:rPr>
              <a:t>учишься</a:t>
            </a:r>
            <a:endParaRPr lang="ru-RU" sz="2000" b="1" i="1" dirty="0">
              <a:solidFill>
                <a:srgbClr val="FF0000"/>
              </a:solidFill>
            </a:endParaRPr>
          </a:p>
          <a:p>
            <a:pPr algn="r"/>
            <a:r>
              <a:rPr lang="ru-RU" dirty="0"/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Конфуций</a:t>
            </a:r>
            <a:r>
              <a:rPr lang="ru-RU" sz="2000" dirty="0" smtClean="0"/>
              <a:t>                                                                                             </a:t>
            </a:r>
            <a:endParaRPr lang="ru-RU" b="1" dirty="0"/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ГРАФИК </a:t>
            </a:r>
            <a:r>
              <a:rPr lang="ru-RU" sz="2000" b="1" dirty="0" smtClean="0">
                <a:solidFill>
                  <a:srgbClr val="7030A0"/>
                </a:solidFill>
              </a:rPr>
              <a:t>КОНСУЛЬТАЦИЙ</a:t>
            </a:r>
          </a:p>
          <a:p>
            <a:endParaRPr lang="ru-RU" b="1" dirty="0"/>
          </a:p>
          <a:p>
            <a:r>
              <a:rPr lang="ru-RU" sz="1400" b="1" dirty="0" err="1">
                <a:solidFill>
                  <a:srgbClr val="FF0000"/>
                </a:solidFill>
              </a:rPr>
              <a:t>Каб</a:t>
            </a:r>
            <a:r>
              <a:rPr lang="ru-RU" sz="1400" b="1" dirty="0">
                <a:solidFill>
                  <a:srgbClr val="FF0000"/>
                </a:solidFill>
              </a:rPr>
              <a:t>. 21   </a:t>
            </a:r>
            <a:r>
              <a:rPr lang="ru-RU" sz="1400" b="1" dirty="0" smtClean="0">
                <a:solidFill>
                  <a:srgbClr val="FF0000"/>
                </a:solidFill>
              </a:rPr>
              <a:t>           </a:t>
            </a:r>
            <a:r>
              <a:rPr lang="ru-RU" sz="1400" b="1" dirty="0"/>
              <a:t>вторник, четверг                       </a:t>
            </a:r>
            <a:r>
              <a:rPr lang="ru-RU" sz="1400" b="1" dirty="0" smtClean="0"/>
              <a:t>        14.30 </a:t>
            </a:r>
            <a:r>
              <a:rPr lang="ru-RU" sz="1400" b="1" dirty="0"/>
              <a:t>– 15.10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Чат  MOODLE  </a:t>
            </a:r>
            <a:r>
              <a:rPr lang="ru-RU" sz="1400" b="1" dirty="0" smtClean="0"/>
              <a:t>понедельник </a:t>
            </a:r>
            <a:r>
              <a:rPr lang="ru-RU" sz="1400" b="1" dirty="0"/>
              <a:t>– четверг           </a:t>
            </a:r>
            <a:r>
              <a:rPr lang="ru-RU" sz="1400" b="1" dirty="0" smtClean="0"/>
              <a:t>         19.00 </a:t>
            </a:r>
            <a:r>
              <a:rPr lang="ru-RU" sz="1400" b="1" dirty="0"/>
              <a:t>– 20.00</a:t>
            </a:r>
          </a:p>
          <a:p>
            <a:r>
              <a:rPr lang="en-US" sz="1400" b="1" dirty="0" err="1">
                <a:solidFill>
                  <a:srgbClr val="FF0000"/>
                </a:solidFill>
              </a:rPr>
              <a:t>vk</a:t>
            </a:r>
            <a:r>
              <a:rPr lang="ru-RU" sz="1400" b="1" dirty="0">
                <a:solidFill>
                  <a:srgbClr val="FF0000"/>
                </a:solidFill>
              </a:rPr>
              <a:t>.</a:t>
            </a:r>
            <a:r>
              <a:rPr lang="en-US" sz="1400" b="1" dirty="0">
                <a:solidFill>
                  <a:srgbClr val="FF0000"/>
                </a:solidFill>
              </a:rPr>
              <a:t>com</a:t>
            </a:r>
            <a:r>
              <a:rPr lang="ru-RU" sz="1400" b="1" dirty="0">
                <a:solidFill>
                  <a:srgbClr val="FF0000"/>
                </a:solidFill>
              </a:rPr>
              <a:t>    </a:t>
            </a:r>
            <a:r>
              <a:rPr lang="ru-RU" sz="1400" b="1" dirty="0" smtClean="0">
                <a:solidFill>
                  <a:srgbClr val="FF0000"/>
                </a:solidFill>
              </a:rPr>
              <a:t>          </a:t>
            </a:r>
            <a:r>
              <a:rPr lang="ru-RU" sz="1400" b="1" dirty="0" smtClean="0"/>
              <a:t>понедельник </a:t>
            </a:r>
            <a:r>
              <a:rPr lang="ru-RU" sz="1400" b="1" dirty="0"/>
              <a:t>– четверг   </a:t>
            </a:r>
            <a:r>
              <a:rPr lang="ru-RU" sz="1400" b="1" dirty="0" smtClean="0"/>
              <a:t>                 19.00 </a:t>
            </a:r>
            <a:r>
              <a:rPr lang="ru-RU" sz="1400" b="1" dirty="0"/>
              <a:t>- 20.00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9" b="28169"/>
          <a:stretch/>
        </p:blipFill>
        <p:spPr bwMode="auto">
          <a:xfrm>
            <a:off x="5472099" y="5820742"/>
            <a:ext cx="1584176" cy="936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32882"/>
              </p:ext>
            </p:extLst>
          </p:nvPr>
        </p:nvGraphicFramePr>
        <p:xfrm>
          <a:off x="5044510" y="4138826"/>
          <a:ext cx="3497289" cy="1447484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373561"/>
                <a:gridCol w="1080120"/>
                <a:gridCol w="1043608"/>
              </a:tblGrid>
              <a:tr h="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</a:rPr>
                        <a:t>Дополнительное время работы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</a:rPr>
                        <a:t>Wi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</a:rPr>
                        <a:t>Fi 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День недели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Кабинет 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Время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Понедельник-воскресение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13.20-17.00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Понедельник-пятница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32, 33, 34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10.00-14.10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библиотека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10.00-17.00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20072" y="876201"/>
            <a:ext cx="3074789" cy="1631216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000" b="1" dirty="0"/>
              <a:t>знакомятся с графиком дополнительных консультаций и самостоятельной работы вне учебного времени.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3116" y="2708920"/>
            <a:ext cx="7395268" cy="1323439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/>
              <a:t>Далее дети занимаются в собственном темпе. </a:t>
            </a:r>
          </a:p>
          <a:p>
            <a:pPr algn="just"/>
            <a:r>
              <a:rPr lang="ru-RU" sz="2000" b="1" dirty="0"/>
              <a:t>А у учителя есть возможность контроля за их работой.</a:t>
            </a:r>
          </a:p>
          <a:p>
            <a:pPr algn="just"/>
            <a:r>
              <a:rPr lang="ru-RU" sz="2000" b="1" dirty="0"/>
              <a:t>Итоговый тест ребята могут также выполнить в любое время после изучения всех тем, но под руководством учителя. </a:t>
            </a:r>
          </a:p>
        </p:txBody>
      </p:sp>
    </p:spTree>
    <p:extLst>
      <p:ext uri="{BB962C8B-B14F-4D97-AF65-F5344CB8AC3E}">
        <p14:creationId xmlns:p14="http://schemas.microsoft.com/office/powerpoint/2010/main" val="27028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142" y="-9026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Итоги анкетирования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71858"/>
          <a:stretch/>
        </p:blipFill>
        <p:spPr>
          <a:xfrm>
            <a:off x="179511" y="2920150"/>
            <a:ext cx="5793122" cy="1605908"/>
          </a:xfr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9" b="57882"/>
          <a:stretch/>
        </p:blipFill>
        <p:spPr>
          <a:xfrm rot="10800000">
            <a:off x="179512" y="908720"/>
            <a:ext cx="5807857" cy="1728192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97593"/>
            <a:ext cx="8568951" cy="2375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18965"/>
            <a:ext cx="3741879" cy="4989172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919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4"/>
          <a:stretch/>
        </p:blipFill>
        <p:spPr>
          <a:xfrm>
            <a:off x="8028384" y="114852"/>
            <a:ext cx="965002" cy="1038109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58371" y="2276872"/>
            <a:ext cx="8806531" cy="2339102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dirty="0" smtClean="0"/>
              <a:t>Реализация </a:t>
            </a:r>
            <a:r>
              <a:rPr lang="ru-RU" dirty="0"/>
              <a:t>проекта направлена на выполнение основной задачи центра – создание инновационной образовательной среды в соответствии с возрастными и индивидуальными особенностями учащихся, с опорой на информационно-коммуникационные технологии.</a:t>
            </a:r>
          </a:p>
          <a:p>
            <a:pPr algn="just"/>
            <a:r>
              <a:rPr lang="ru-RU" dirty="0" smtClean="0"/>
              <a:t>	Основная </a:t>
            </a:r>
            <a:r>
              <a:rPr lang="ru-RU" dirty="0"/>
              <a:t>идея проекта – самостоятельная, в индивидуальном темпе работа детей, активное использование электронных и интернет ресурсов. </a:t>
            </a:r>
          </a:p>
          <a:p>
            <a:pPr algn="just"/>
            <a:r>
              <a:rPr lang="ru-RU" dirty="0" smtClean="0"/>
              <a:t>	Апробация  системы дистанционного обучения </a:t>
            </a:r>
            <a:r>
              <a:rPr lang="ru-RU" dirty="0"/>
              <a:t>началась с 1 сентября 2015 года.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001" y="325070"/>
            <a:ext cx="7632848" cy="1538883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образовательного процесса c использованием  дистанционной формы обучения </a:t>
            </a:r>
            <a:r>
              <a:rPr lang="ru-RU" sz="2400" dirty="0"/>
              <a:t>– одно из направлений деятельности центра.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7651" y="4869160"/>
            <a:ext cx="8806531" cy="1785104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dirty="0" smtClean="0"/>
              <a:t>Поэтапно </a:t>
            </a:r>
            <a:r>
              <a:rPr lang="ru-RU" dirty="0"/>
              <a:t>апробируются, разработанные сотрудниками института развития образования, учителями школ Минска и центра «Лидер» электронные курсы по предметам.</a:t>
            </a:r>
          </a:p>
          <a:p>
            <a:pPr algn="just"/>
            <a:r>
              <a:rPr lang="ru-RU" dirty="0" smtClean="0"/>
              <a:t>	Сегодня в </a:t>
            </a:r>
            <a:r>
              <a:rPr lang="ru-RU" dirty="0"/>
              <a:t>7 </a:t>
            </a:r>
            <a:r>
              <a:rPr lang="ru-RU" dirty="0" smtClean="0"/>
              <a:t>классе с использованием элементов дистанционного обучения изучаются: </a:t>
            </a:r>
            <a:r>
              <a:rPr lang="ru-RU" dirty="0"/>
              <a:t>всемирная история, история Беларуси, русский и английский языки, а также факультативно математика.</a:t>
            </a:r>
          </a:p>
        </p:txBody>
      </p:sp>
    </p:spTree>
    <p:extLst>
      <p:ext uri="{BB962C8B-B14F-4D97-AF65-F5344CB8AC3E}">
        <p14:creationId xmlns:p14="http://schemas.microsoft.com/office/powerpoint/2010/main" val="38710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-garmonii-s-soboi.ru/wp-content/uploads/2012/03/internetob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346" y="980728"/>
            <a:ext cx="2455416" cy="2304256"/>
          </a:xfrm>
          <a:prstGeom prst="rect">
            <a:avLst/>
          </a:prstGeom>
          <a:ln w="38100"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 descr="http://earth-chronicles.ru/Publications_2/45/4/74a0832c.pn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4005064"/>
            <a:ext cx="2686050" cy="2686050"/>
          </a:xfrm>
          <a:prstGeom prst="rect">
            <a:avLst/>
          </a:prstGeom>
          <a:ln w="38100"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79512" y="3815977"/>
            <a:ext cx="4572000" cy="2862322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ЧТО </a:t>
            </a:r>
            <a:r>
              <a:rPr lang="ru-RU" sz="2000" b="1" dirty="0">
                <a:solidFill>
                  <a:srgbClr val="FF0000"/>
                </a:solidFill>
              </a:rPr>
              <a:t>ДЛЯ ЭТОГО НУЖНО?</a:t>
            </a:r>
            <a:endParaRPr lang="ru-RU" sz="2000" dirty="0">
              <a:solidFill>
                <a:srgbClr val="FF0000"/>
              </a:solidFill>
            </a:endParaRPr>
          </a:p>
          <a:p>
            <a:pPr algn="just"/>
            <a:r>
              <a:rPr lang="ru-RU" sz="2000" b="1" dirty="0"/>
              <a:t>Необходим компьютер (планшет), подключённый к сети Интернет, наушники, электронный почтовый ящик, желание обучаться  серьёзно и целенаправленно под контролем учителя (тьютора) и мужество преодолевать собственную лень, свойственную каждому человеку.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505285" y="1926124"/>
            <a:ext cx="4558258" cy="2215991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ЧТО </a:t>
            </a:r>
            <a:r>
              <a:rPr lang="ru-RU" sz="2000" b="1" dirty="0">
                <a:solidFill>
                  <a:srgbClr val="FF0000"/>
                </a:solidFill>
              </a:rPr>
              <a:t>ЭТО ТАКОЕ?</a:t>
            </a:r>
          </a:p>
          <a:p>
            <a:pPr algn="just"/>
            <a:r>
              <a:rPr lang="ru-RU" sz="2000" b="1" dirty="0"/>
              <a:t>Это пакет программного обеспечения. Может использоваться как для дистанционного (на расстоянии, самостоятельного) обучения, так и для очного (обычного) обучения.</a:t>
            </a:r>
            <a:endParaRPr lang="ru-RU" sz="2000" dirty="0"/>
          </a:p>
          <a:p>
            <a:pPr algn="just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70762" y="1268760"/>
            <a:ext cx="62144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УЧИМСЯ </a:t>
            </a:r>
            <a:r>
              <a:rPr lang="ru-RU" sz="2400" b="1" dirty="0" smtClean="0">
                <a:solidFill>
                  <a:srgbClr val="FF0000"/>
                </a:solidFill>
              </a:rPr>
              <a:t>ДИСТАНЦИОННО.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Система </a:t>
            </a:r>
            <a:r>
              <a:rPr lang="en-US" sz="2400" b="1" dirty="0">
                <a:solidFill>
                  <a:srgbClr val="FF0000"/>
                </a:solidFill>
              </a:rPr>
              <a:t>MOODLE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4"/>
          <a:stretch/>
        </p:blipFill>
        <p:spPr>
          <a:xfrm>
            <a:off x="8028384" y="114852"/>
            <a:ext cx="965002" cy="1038109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3131840" y="137298"/>
            <a:ext cx="4680520" cy="1015663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Все курсы находятся в сети интернет, в дистанционной системе обучения </a:t>
            </a:r>
            <a:r>
              <a:rPr lang="en-US" sz="2000" b="1" dirty="0">
                <a:solidFill>
                  <a:srgbClr val="FF0000"/>
                </a:solidFill>
              </a:rPr>
              <a:t>MOODLE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61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2" y="260648"/>
            <a:ext cx="3932303" cy="2952328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4"/>
          <a:stretch/>
        </p:blipFill>
        <p:spPr>
          <a:xfrm>
            <a:off x="8028384" y="114852"/>
            <a:ext cx="965002" cy="1038109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/>
          <a:stretch/>
        </p:blipFill>
        <p:spPr>
          <a:xfrm>
            <a:off x="3923928" y="2178917"/>
            <a:ext cx="4964283" cy="3384376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320845"/>
            <a:ext cx="4834469" cy="23752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188"/>
            <a:ext cx="3899925" cy="2924944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4499992" y="413373"/>
            <a:ext cx="3167975" cy="1323439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/>
              <a:t>Курс по каждому предметам содержит:</a:t>
            </a:r>
          </a:p>
          <a:p>
            <a:pPr lvl="0" algn="just"/>
            <a:r>
              <a:rPr lang="ru-RU" sz="2000" b="1" dirty="0"/>
              <a:t>школьный учебник в электронном виде,</a:t>
            </a:r>
          </a:p>
        </p:txBody>
      </p:sp>
    </p:spTree>
    <p:extLst>
      <p:ext uri="{BB962C8B-B14F-4D97-AF65-F5344CB8AC3E}">
        <p14:creationId xmlns:p14="http://schemas.microsoft.com/office/powerpoint/2010/main" val="7379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4"/>
          <a:stretch/>
        </p:blipFill>
        <p:spPr>
          <a:xfrm>
            <a:off x="8028384" y="114852"/>
            <a:ext cx="965002" cy="1038109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3" y="439930"/>
            <a:ext cx="5112568" cy="4320480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4771" y="3285945"/>
            <a:ext cx="3538736" cy="3312368"/>
          </a:xfr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US" dirty="0" smtClean="0"/>
              <a:t>Developing  your listening skills</a:t>
            </a:r>
            <a:r>
              <a:rPr lang="en-US" sz="3300" dirty="0" smtClean="0"/>
              <a:t>.</a:t>
            </a:r>
          </a:p>
          <a:p>
            <a:r>
              <a:rPr lang="en-US" dirty="0" smtClean="0"/>
              <a:t>By the end of the lesson you get to write a story </a:t>
            </a:r>
            <a:r>
              <a:rPr lang="en-US" dirty="0" smtClean="0">
                <a:solidFill>
                  <a:prstClr val="black"/>
                </a:solidFill>
              </a:rPr>
              <a:t>about </a:t>
            </a:r>
            <a:r>
              <a:rPr lang="en-US" dirty="0">
                <a:solidFill>
                  <a:prstClr val="black"/>
                </a:solidFill>
              </a:rPr>
              <a:t>your </a:t>
            </a:r>
            <a:r>
              <a:rPr lang="en-US" dirty="0" smtClean="0">
                <a:solidFill>
                  <a:prstClr val="black"/>
                </a:solidFill>
              </a:rPr>
              <a:t>best </a:t>
            </a:r>
            <a:r>
              <a:rPr lang="en-US" sz="3400" dirty="0" smtClean="0">
                <a:solidFill>
                  <a:prstClr val="black"/>
                </a:solidFill>
              </a:rPr>
              <a:t>friend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 smtClean="0"/>
          </a:p>
          <a:p>
            <a:r>
              <a:rPr lang="en-US" b="1" dirty="0" smtClean="0"/>
              <a:t>I. Warm-up</a:t>
            </a:r>
          </a:p>
          <a:p>
            <a:pPr algn="just"/>
            <a:r>
              <a:rPr lang="en-US" sz="2800" dirty="0" smtClean="0">
                <a:solidFill>
                  <a:srgbClr val="333333"/>
                </a:solidFill>
                <a:latin typeface="Arial"/>
              </a:rPr>
              <a:t>Answer the </a:t>
            </a:r>
            <a:r>
              <a:rPr lang="en-US" sz="2800" dirty="0">
                <a:solidFill>
                  <a:srgbClr val="333333"/>
                </a:solidFill>
                <a:latin typeface="Arial"/>
              </a:rPr>
              <a:t>questions </a:t>
            </a:r>
            <a:r>
              <a:rPr lang="en-US" sz="2800" dirty="0" smtClean="0">
                <a:solidFill>
                  <a:srgbClr val="333333"/>
                </a:solidFill>
                <a:latin typeface="Arial"/>
              </a:rPr>
              <a:t>.</a:t>
            </a:r>
            <a:endParaRPr lang="en-US" sz="2800" dirty="0">
              <a:solidFill>
                <a:srgbClr val="333333"/>
              </a:solidFill>
              <a:latin typeface="Arial"/>
            </a:endParaRPr>
          </a:p>
          <a:p>
            <a:pPr algn="just"/>
            <a:r>
              <a:rPr lang="en-US" sz="2800" i="1" dirty="0">
                <a:solidFill>
                  <a:srgbClr val="333333"/>
                </a:solidFill>
                <a:latin typeface="Arial"/>
              </a:rPr>
              <a:t> If you have a problem and have no idea what to do, how can a friend help you?</a:t>
            </a:r>
          </a:p>
          <a:p>
            <a:pPr algn="just"/>
            <a:r>
              <a:rPr lang="en-US" sz="2800" i="1" dirty="0" smtClean="0">
                <a:solidFill>
                  <a:srgbClr val="333333"/>
                </a:solidFill>
                <a:latin typeface="Arial"/>
              </a:rPr>
              <a:t>Do </a:t>
            </a:r>
            <a:r>
              <a:rPr lang="en-US" sz="2800" i="1" dirty="0">
                <a:solidFill>
                  <a:srgbClr val="333333"/>
                </a:solidFill>
                <a:latin typeface="Arial"/>
              </a:rPr>
              <a:t>you often give advice to your friends</a:t>
            </a:r>
            <a:r>
              <a:rPr lang="en-US" sz="2800" i="1" dirty="0" smtClean="0">
                <a:solidFill>
                  <a:srgbClr val="333333"/>
                </a:solidFill>
                <a:latin typeface="Arial"/>
              </a:rPr>
              <a:t>?</a:t>
            </a:r>
            <a:r>
              <a:rPr lang="en-US" sz="2800" i="1" dirty="0">
                <a:solidFill>
                  <a:srgbClr val="333333"/>
                </a:solidFill>
                <a:latin typeface="Arial"/>
              </a:rPr>
              <a:t> </a:t>
            </a:r>
            <a:endParaRPr lang="en-US" sz="2800" i="1" dirty="0" smtClean="0">
              <a:solidFill>
                <a:srgbClr val="333333"/>
              </a:solidFill>
              <a:latin typeface="Arial"/>
            </a:endParaRPr>
          </a:p>
          <a:p>
            <a:pPr algn="just"/>
            <a:r>
              <a:rPr lang="en-US" sz="2800" i="1" dirty="0" smtClean="0">
                <a:solidFill>
                  <a:srgbClr val="333333"/>
                </a:solidFill>
                <a:latin typeface="Arial"/>
              </a:rPr>
              <a:t>What </a:t>
            </a:r>
            <a:r>
              <a:rPr lang="en-US" sz="2800" i="1" dirty="0">
                <a:solidFill>
                  <a:srgbClr val="333333"/>
                </a:solidFill>
                <a:latin typeface="Arial"/>
              </a:rPr>
              <a:t>advice can you give to someone who doesn't have a friend</a:t>
            </a:r>
            <a:r>
              <a:rPr lang="en-US" sz="2800" i="1" dirty="0" smtClean="0">
                <a:solidFill>
                  <a:srgbClr val="333333"/>
                </a:solidFill>
                <a:latin typeface="Arial"/>
              </a:rPr>
              <a:t>?</a:t>
            </a:r>
            <a:endParaRPr lang="en-US" i="1" dirty="0" smtClean="0"/>
          </a:p>
          <a:p>
            <a:pPr marL="0" indent="0">
              <a:buNone/>
            </a:pPr>
            <a:endParaRPr lang="en-US" dirty="0" smtClean="0">
              <a:solidFill>
                <a:srgbClr val="404040"/>
              </a:solidFill>
              <a:latin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0" y="3933056"/>
            <a:ext cx="5514275" cy="23752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1861" y="467807"/>
            <a:ext cx="5010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Lesson 9.</a:t>
            </a:r>
            <a:r>
              <a:rPr lang="be-BY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The best  friend of the year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69160"/>
            <a:ext cx="3218629" cy="1844824"/>
          </a:xfrm>
          <a:prstGeom prst="rect">
            <a:avLst/>
          </a:prstGeom>
          <a:ln w="38100"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4932040" y="1268760"/>
            <a:ext cx="3265743" cy="1631216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000" b="1" dirty="0"/>
              <a:t>вопросы, требующие ответа в письменной или устной форме, </a:t>
            </a:r>
          </a:p>
          <a:p>
            <a:pPr lvl="0" algn="just"/>
            <a:r>
              <a:rPr lang="ru-RU" sz="2000" b="1" dirty="0"/>
              <a:t>ссылки на интернет ресурсы,</a:t>
            </a:r>
          </a:p>
        </p:txBody>
      </p:sp>
    </p:spTree>
    <p:extLst>
      <p:ext uri="{BB962C8B-B14F-4D97-AF65-F5344CB8AC3E}">
        <p14:creationId xmlns:p14="http://schemas.microsoft.com/office/powerpoint/2010/main" val="3803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Рисунок 1" descr="Описание: http://images.myshared.ru/803682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684" y="1268760"/>
            <a:ext cx="5400600" cy="4050450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122" name="Рисунок 4" descr="Описание: https://encrypted-tbn2.gstatic.com/images?q=tbn:ANd9GcTYylLoAH12CYFZVkRR7ymtclNSWngyre8_aqA4kky8VIddMk01x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1168"/>
            <a:ext cx="2466975" cy="1857375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314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065" y="5395228"/>
            <a:ext cx="5473055" cy="1277273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Определи, какие глагольные формы не изменяются по лицам.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Грущу, грустил, грустим, грусти, грустит.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Обойдёшь, обойдут, обошёл бы, обойдёт, обойду.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Собираю, собирала, собирайте, собираете, собираешь.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Махнуть, махни, машешь, машут, машете.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Выпиши их.________________________________________________________________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4"/>
          <a:stretch/>
        </p:blipFill>
        <p:spPr>
          <a:xfrm>
            <a:off x="8028384" y="114852"/>
            <a:ext cx="965002" cy="1038109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5" y="1152961"/>
            <a:ext cx="3096344" cy="4128459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91296"/>
            <a:ext cx="4427984" cy="923330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§ 15. Изменение глаголов по лицам. I и II спряжение глаголов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85437" y="126129"/>
            <a:ext cx="4494435" cy="400110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/>
              <a:t>тренировочные и контрольные тесты. </a:t>
            </a:r>
          </a:p>
        </p:txBody>
      </p:sp>
    </p:spTree>
    <p:extLst>
      <p:ext uri="{BB962C8B-B14F-4D97-AF65-F5344CB8AC3E}">
        <p14:creationId xmlns:p14="http://schemas.microsoft.com/office/powerpoint/2010/main" val="7242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70"/>
          <a:stretch/>
        </p:blipFill>
        <p:spPr bwMode="auto">
          <a:xfrm>
            <a:off x="827584" y="1162120"/>
            <a:ext cx="7190447" cy="5373216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4"/>
          <a:stretch/>
        </p:blipFill>
        <p:spPr>
          <a:xfrm>
            <a:off x="7956376" y="95613"/>
            <a:ext cx="965002" cy="1038109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07" y="3212976"/>
            <a:ext cx="4572000" cy="3429000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27415" y="178981"/>
            <a:ext cx="7344816" cy="1015663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/>
              <a:t>Факультатив по математике рассчитан на детей, которые увлечены математикой и позволяет углубить и расширить знания по этому предмету.</a:t>
            </a:r>
          </a:p>
        </p:txBody>
      </p:sp>
    </p:spTree>
    <p:extLst>
      <p:ext uri="{BB962C8B-B14F-4D97-AF65-F5344CB8AC3E}">
        <p14:creationId xmlns:p14="http://schemas.microsoft.com/office/powerpoint/2010/main" val="25642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50215"/>
            <a:ext cx="3491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ЧТОБЫ СТАТЬ </a:t>
            </a:r>
            <a:r>
              <a:rPr lang="ru-RU" b="1" dirty="0" smtClean="0">
                <a:solidFill>
                  <a:srgbClr val="FF0000"/>
                </a:solidFill>
              </a:rPr>
              <a:t>УЧЕНИКОМ </a:t>
            </a:r>
            <a:r>
              <a:rPr lang="ru-RU" b="1" dirty="0">
                <a:solidFill>
                  <a:srgbClr val="FF0000"/>
                </a:solidFill>
              </a:rPr>
              <a:t>КУРСА: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5940152" y="1628800"/>
            <a:ext cx="3076186" cy="22468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556792"/>
            <a:ext cx="62646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b="1" dirty="0"/>
              <a:t>СОЗДАЙ ЭЛЕКТРОННЫЙ ПОЧТОВЫЙ ЯЩИК НА </a:t>
            </a:r>
            <a:r>
              <a:rPr lang="en-US" sz="1600" b="1" dirty="0"/>
              <a:t>YANDEX</a:t>
            </a:r>
            <a:r>
              <a:rPr lang="ru-RU" sz="1600" b="1" dirty="0"/>
              <a:t>.</a:t>
            </a:r>
            <a:r>
              <a:rPr lang="en-US" sz="1600" b="1" dirty="0" smtClean="0"/>
              <a:t>RU</a:t>
            </a:r>
            <a:r>
              <a:rPr lang="ru-RU" sz="1600" dirty="0" smtClean="0"/>
              <a:t>, </a:t>
            </a:r>
            <a:r>
              <a:rPr lang="ru-RU" sz="1600" b="1" dirty="0" smtClean="0"/>
              <a:t>СООБЩИ </a:t>
            </a:r>
            <a:r>
              <a:rPr lang="ru-RU" sz="1600" b="1" dirty="0"/>
              <a:t>УЧИТЕЛЮ.</a:t>
            </a:r>
            <a:endParaRPr lang="ru-RU" sz="16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b="1" dirty="0"/>
              <a:t>УЧИТЕЛЬ </a:t>
            </a:r>
            <a:r>
              <a:rPr lang="ru-RU" sz="1600" b="1" dirty="0" smtClean="0"/>
              <a:t>ЗАЧИСЛИТ </a:t>
            </a:r>
            <a:r>
              <a:rPr lang="ru-RU" sz="1600" b="1" dirty="0"/>
              <a:t>ТЕБЯ НА </a:t>
            </a:r>
            <a:r>
              <a:rPr lang="ru-RU" sz="1600" b="1" dirty="0" smtClean="0"/>
              <a:t>КУРС. С </a:t>
            </a:r>
            <a:r>
              <a:rPr lang="ru-RU" sz="1600" b="1" dirty="0"/>
              <a:t>ЭТОГО МОМЕНТА ТЕБЕ ОТКРЫТ ДОСТУП К МАТЕРИАЛАМ КУРСА.</a:t>
            </a:r>
            <a:endParaRPr lang="ru-RU" sz="16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b="1" dirty="0"/>
              <a:t>ПОЛУЧИ У УЧИТЕЛЯ ИНДИВИДУАЛЬНЫЙ ПЛАН РАБОТЫ.</a:t>
            </a:r>
            <a:endParaRPr lang="ru-RU" sz="16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b="1" dirty="0"/>
              <a:t>РАБОТАЙ ПО ИНДИВИДУАЛНОМУ ПЛАНУ, СТРОГО СОБЛЮДАЯ ВСЕ ЕГО ПУНКТЫ.</a:t>
            </a:r>
            <a:endParaRPr lang="ru-RU" sz="16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b="1" dirty="0"/>
              <a:t>В СЛУЧАЕ ЗАТРУДНЕНИЯ ОБРАТИСЬ К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УЧИТЕЛЮ</a:t>
            </a:r>
            <a:r>
              <a:rPr lang="ru-RU" sz="1600" b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600" b="1" dirty="0"/>
              <a:t>ЗА НЕОБХОДИМОЙ КОНСУЛЬТАЦИЕЙ  В УДОБНОЙ ДЛЯ ТЕБЯ ФОРМЕ (</a:t>
            </a:r>
            <a:r>
              <a:rPr lang="ru-RU" sz="1600" b="1" dirty="0">
                <a:solidFill>
                  <a:srgbClr val="FF0000"/>
                </a:solidFill>
              </a:rPr>
              <a:t>СМ.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ГРАФИК КОНСУЛЬТАЦИЙ</a:t>
            </a:r>
            <a:r>
              <a:rPr lang="ru-RU" sz="1600" b="1" dirty="0"/>
              <a:t>).</a:t>
            </a:r>
            <a:endParaRPr lang="ru-RU" sz="1600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266444" y="4507964"/>
            <a:ext cx="3801500" cy="22383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21386" y="471921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</a:rPr>
              <a:t>СОВЕТ БЫВАЛЫХ:</a:t>
            </a:r>
            <a:endParaRPr lang="ru-RU" sz="1600" dirty="0">
              <a:solidFill>
                <a:srgbClr val="FF0000"/>
              </a:solidFill>
            </a:endParaRPr>
          </a:p>
          <a:p>
            <a:pPr algn="just"/>
            <a:r>
              <a:rPr lang="ru-RU" sz="1600" b="1" cap="all" dirty="0">
                <a:effectLst>
                  <a:reflection blurRad="12700" stA="28000" endPos="45000" dist="1003" dir="5400000" sy="-100000" algn="bl"/>
                </a:effectLst>
              </a:rPr>
              <a:t>ВО ВРЕМЯ ВЫПОЛНЕНИЯ ТРЕНИРОВОЧНЫХ УПРАЖНЕНИЙ </a:t>
            </a:r>
            <a:r>
              <a:rPr lang="ru-RU" sz="1600" b="1" u="sng" cap="all" dirty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НЕ ДЕЛАЙ ВСЕ ЗАДАНИЯ ПОДРЯД</a:t>
            </a:r>
            <a:r>
              <a:rPr lang="ru-RU" sz="1600" b="1" cap="all" dirty="0">
                <a:effectLst>
                  <a:reflection blurRad="12700" stA="28000" endPos="45000" dist="1003" dir="5400000" sy="-100000" algn="bl"/>
                </a:effectLst>
              </a:rPr>
              <a:t>. ВЫПОЛНИ СНАЧАЛА ТЕ, КОТОРЫЕ ТЕБЕ ПОНРАВИЛИСЬ, ЗАТЕМ ТЕ, КОТОРЫЕ КАЖУТСЯ </a:t>
            </a:r>
            <a:r>
              <a:rPr lang="ru-RU" sz="1600" b="1" cap="all" dirty="0" smtClean="0">
                <a:effectLst>
                  <a:reflection blurRad="12700" stA="28000" endPos="45000" dist="1003" dir="5400000" sy="-100000" algn="bl"/>
                </a:effectLst>
              </a:rPr>
              <a:t>ПОЛЕГЧЕ, </a:t>
            </a:r>
            <a:r>
              <a:rPr lang="ru-RU" sz="1600" b="1" cap="all" dirty="0">
                <a:effectLst>
                  <a:reflection blurRad="12700" stA="28000" endPos="45000" dist="1003" dir="5400000" sy="-100000" algn="bl"/>
                </a:effectLst>
              </a:rPr>
              <a:t>И ТОЛЬКО ПОТОМ ТЕ, НАД КОТОРЫМИ НАДО ХОРОШЕНЬКО ПОДУМАТЬ.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4"/>
          <a:stretch/>
        </p:blipFill>
        <p:spPr>
          <a:xfrm>
            <a:off x="8028384" y="114852"/>
            <a:ext cx="965002" cy="1038109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07504" y="279963"/>
            <a:ext cx="7560840" cy="707886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/>
              <a:t>Придя на вводное занятие, дети получают планшет (при желании привозят и </a:t>
            </a:r>
            <a:r>
              <a:rPr lang="ru-RU" sz="2000" b="1" dirty="0" smtClean="0"/>
              <a:t>свой) </a:t>
            </a:r>
            <a:r>
              <a:rPr lang="ru-RU" sz="2000" b="1" dirty="0"/>
              <a:t>и регистрируются на курс к учителю. </a:t>
            </a:r>
          </a:p>
        </p:txBody>
      </p:sp>
    </p:spTree>
    <p:extLst>
      <p:ext uri="{BB962C8B-B14F-4D97-AF65-F5344CB8AC3E}">
        <p14:creationId xmlns:p14="http://schemas.microsoft.com/office/powerpoint/2010/main" val="14215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11760" y="1628219"/>
            <a:ext cx="6581626" cy="738664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ИНДИВИДУАЛЬНЫЙ ПЛАН РАБОТЫ ОБУЧАЮЩЕГОСЯ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ФАМИЛИЯ, ИМЯ  ________________________________________________________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4"/>
          <a:stretch/>
        </p:blipFill>
        <p:spPr>
          <a:xfrm>
            <a:off x="8028384" y="114852"/>
            <a:ext cx="965002" cy="1038109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21607"/>
              </p:ext>
            </p:extLst>
          </p:nvPr>
        </p:nvGraphicFramePr>
        <p:xfrm>
          <a:off x="2411760" y="2564904"/>
          <a:ext cx="6581626" cy="336499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949353"/>
                <a:gridCol w="1387516"/>
                <a:gridCol w="3067143"/>
                <a:gridCol w="1177614"/>
              </a:tblGrid>
              <a:tr h="374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занятия, дата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Название темы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Задачи изучения темы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0025" indent="-2000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параграфа  в учебнике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06.10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Глаголы совершенного и несовершенного вида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Знать, на какие вопросы отвечают глаголы совершенного и несовершенного вида.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Уметь отличать глаголы совершенного вида от глаголов несовершенного вида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П. 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4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07.10 - </a:t>
                      </a:r>
                      <a:r>
                        <a:rPr lang="ru-RU" sz="1200" dirty="0" smtClean="0">
                          <a:effectLst/>
                        </a:rPr>
                        <a:t>СДАТЬ </a:t>
                      </a:r>
                      <a:r>
                        <a:rPr lang="ru-RU" sz="1200" dirty="0" err="1" smtClean="0">
                          <a:effectLst/>
                        </a:rPr>
                        <a:t>ТЕТРАДь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НА ПРОВЕРКУ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08.10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Переходные и непереходные глаголы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Знать, какие глаголы являются переходными, а какие – непереходными.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Уметь отличать глаголы переходного вида от глаголов непереходного вида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П.8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426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09.10 - СДАЧА ТЕТРАДИ НА ПРОВЕРКУ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13.10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Возвратные глаголы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Знать, какие глаголы являются возвратными, способы их образования и особенности употребления в речи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П.9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5104"/>
            <a:ext cx="8568951" cy="23752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07650"/>
            <a:ext cx="3888432" cy="2916324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338016" y="356386"/>
            <a:ext cx="4572000" cy="1015663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just"/>
            <a:r>
              <a:rPr lang="ru-RU" sz="2000" b="1" dirty="0"/>
              <a:t>получают индивидуальный план работы с учетом прохождения программ в учреждении образования, </a:t>
            </a:r>
          </a:p>
        </p:txBody>
      </p:sp>
    </p:spTree>
    <p:extLst>
      <p:ext uri="{BB962C8B-B14F-4D97-AF65-F5344CB8AC3E}">
        <p14:creationId xmlns:p14="http://schemas.microsoft.com/office/powerpoint/2010/main" val="40157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672</Words>
  <Application>Microsoft Office PowerPoint</Application>
  <PresentationFormat>Экран (4:3)</PresentationFormat>
  <Paragraphs>164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Инновационный проект   Организация образовательного процесса c использованием  дистанционной формы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анкетирования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Инновационный проект «Организация образовательного процесса c использованием  дистанционной формы обучения в государственном учреждении образования «Минский городской образовательно-оздоровительный  центр «Лидер»</dc:title>
  <dc:creator>Admin</dc:creator>
  <cp:lastModifiedBy>Admin</cp:lastModifiedBy>
  <cp:revision>43</cp:revision>
  <dcterms:created xsi:type="dcterms:W3CDTF">2015-11-24T10:09:07Z</dcterms:created>
  <dcterms:modified xsi:type="dcterms:W3CDTF">2015-12-01T12:05:46Z</dcterms:modified>
</cp:coreProperties>
</file>